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8" r:id="rId1"/>
  </p:sldMasterIdLst>
  <p:notesMasterIdLst>
    <p:notesMasterId r:id="rId17"/>
  </p:notesMasterIdLst>
  <p:handoutMasterIdLst>
    <p:handoutMasterId r:id="rId18"/>
  </p:handoutMasterIdLst>
  <p:sldIdLst>
    <p:sldId id="808" r:id="rId2"/>
    <p:sldId id="809" r:id="rId3"/>
    <p:sldId id="810" r:id="rId4"/>
    <p:sldId id="811" r:id="rId5"/>
    <p:sldId id="812" r:id="rId6"/>
    <p:sldId id="813" r:id="rId7"/>
    <p:sldId id="814" r:id="rId8"/>
    <p:sldId id="815" r:id="rId9"/>
    <p:sldId id="816" r:id="rId10"/>
    <p:sldId id="806" r:id="rId11"/>
    <p:sldId id="802" r:id="rId12"/>
    <p:sldId id="807" r:id="rId13"/>
    <p:sldId id="803" r:id="rId14"/>
    <p:sldId id="804" r:id="rId15"/>
    <p:sldId id="805" r:id="rId1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68AEAD6-DD62-4102-9A63-6D45EFDE8C35}">
          <p14:sldIdLst>
            <p14:sldId id="808"/>
            <p14:sldId id="809"/>
            <p14:sldId id="810"/>
            <p14:sldId id="811"/>
            <p14:sldId id="812"/>
            <p14:sldId id="813"/>
            <p14:sldId id="814"/>
            <p14:sldId id="815"/>
            <p14:sldId id="816"/>
            <p14:sldId id="806"/>
            <p14:sldId id="802"/>
            <p14:sldId id="807"/>
            <p14:sldId id="803"/>
            <p14:sldId id="804"/>
            <p14:sldId id="80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08000"/>
    <a:srgbClr val="060696"/>
    <a:srgbClr val="A0A294"/>
    <a:srgbClr val="BABDB7"/>
    <a:srgbClr val="868B81"/>
    <a:srgbClr val="80F177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73" autoAdjust="0"/>
    <p:restoredTop sz="80842" autoAdjust="0"/>
  </p:normalViewPr>
  <p:slideViewPr>
    <p:cSldViewPr>
      <p:cViewPr>
        <p:scale>
          <a:sx n="83" d="100"/>
          <a:sy n="83" d="100"/>
        </p:scale>
        <p:origin x="-1002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50F4D51-6E53-4017-BBE3-1C6E0214F993}" type="datetimeFigureOut">
              <a:rPr lang="ru-RU"/>
              <a:pPr>
                <a:defRPr/>
              </a:pPr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E7DB815-92FA-4685-A14D-5105A648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572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054291CB-75BC-498F-9B22-D3AC2A5AA96F}" type="datetimeFigureOut">
              <a:rPr lang="ru-RU"/>
              <a:pPr>
                <a:defRPr/>
              </a:pPr>
              <a:t>28.11.2017</a:t>
            </a:fld>
            <a:endParaRPr lang="ru-RU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32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1BE7137-0A7C-4EFF-AE8B-FEF09AD74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0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244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40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40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40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40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408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40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037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615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341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190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755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351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96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159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297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126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699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34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50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90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88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83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100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487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08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3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28.11.2017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406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4" name="Подзаголовок 8"/>
          <p:cNvSpPr txBox="1">
            <a:spLocks/>
          </p:cNvSpPr>
          <p:nvPr/>
        </p:nvSpPr>
        <p:spPr bwMode="auto">
          <a:xfrm>
            <a:off x="539750" y="1049338"/>
            <a:ext cx="7572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4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0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88" y="115888"/>
            <a:ext cx="81438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УКАЗАНИЕ МОиН РТ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 направлении методических рекомендациях ВФСК ГТО» от 23.11.2017 № исх-2367/17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180" y="1135517"/>
            <a:ext cx="5307582" cy="51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6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4" name="Подзаголовок 8"/>
          <p:cNvSpPr txBox="1">
            <a:spLocks/>
          </p:cNvSpPr>
          <p:nvPr/>
        </p:nvSpPr>
        <p:spPr bwMode="auto">
          <a:xfrm>
            <a:off x="539750" y="1049338"/>
            <a:ext cx="7572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4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0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1413" y="136694"/>
            <a:ext cx="7500938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календаря спортивно-массовых мероприятий среди обучающихся Республики Татарстан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2017-2018 учебном году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4589"/>
              </p:ext>
            </p:extLst>
          </p:nvPr>
        </p:nvGraphicFramePr>
        <p:xfrm>
          <a:off x="754592" y="1201313"/>
          <a:ext cx="8065879" cy="4963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210"/>
                <a:gridCol w="3856571"/>
                <a:gridCol w="1707794"/>
                <a:gridCol w="2087304"/>
              </a:tblGrid>
              <a:tr h="7004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соревнований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Место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2592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Республиканский этап соревнований по плаванию Спартакиады среди обучающихся общеобразовательных организаций РТ</a:t>
                      </a: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23 декабря 2017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</a:t>
                      </a:r>
                      <a:r>
                        <a:rPr lang="ru-RU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. Набережные </a:t>
                      </a:r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Челны</a:t>
                      </a:r>
                      <a:b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0503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соревнований по подвижным играм "Веселые старты" Спартакиады среди обучающихся общеобразовательных организаций Р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26-27 декабря 2017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Рыбно-</a:t>
                      </a:r>
                      <a:r>
                        <a:rPr lang="ru-RU" sz="1400" u="none" strike="noStrike" dirty="0" err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Слободский</a:t>
                      </a:r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512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Зональные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этапы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соревнований 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 мини-футболу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/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Спартакиады среди обучающихся общеобразовательных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организаций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РТ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январь 2018 года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Верхнеуслонский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4270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январь 2018 года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Высокогорский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242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январь 2018 года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Спасский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512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54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4" name="Подзаголовок 8"/>
          <p:cNvSpPr txBox="1">
            <a:spLocks/>
          </p:cNvSpPr>
          <p:nvPr/>
        </p:nvSpPr>
        <p:spPr bwMode="auto">
          <a:xfrm>
            <a:off x="539750" y="1049338"/>
            <a:ext cx="7572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4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0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24906" y="117781"/>
            <a:ext cx="7500938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календаря спортивно-массовых мероприятий среди обучающихся Республики Татарстан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2017-2018 учебном году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464452"/>
              </p:ext>
            </p:extLst>
          </p:nvPr>
        </p:nvGraphicFramePr>
        <p:xfrm>
          <a:off x="603212" y="874959"/>
          <a:ext cx="8050170" cy="5748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8378"/>
                <a:gridCol w="3794773"/>
                <a:gridCol w="2158084"/>
                <a:gridCol w="1688935"/>
              </a:tblGrid>
              <a:tr h="8576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соревнований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Место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8621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Зональные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этапы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соревнований по мини-футболу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Спартакиады среди обучающихся общеобразовательных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организаций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РТ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январь 2018 года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Тукаевский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8621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январь 2018 года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Бугульма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5789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январь 2018 года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г.Казань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5789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Финал соревнований по мини-футболу</a:t>
                      </a:r>
                      <a:b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Спартакиады среди обучающихся общеобразовательных организаций РТ</a:t>
                      </a:r>
                    </a:p>
                    <a:p>
                      <a:pPr algn="ctr" fontAlgn="t"/>
                      <a:endParaRPr lang="ru-RU" sz="14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Февраль 2018 года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8621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Зональные этапы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соревнований по лыжным гонкам Спартакиады среди обучающихся общеобразовательных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организаций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январь- февраль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Зеленодольск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8621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февраль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Сармановский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54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4" name="Подзаголовок 8"/>
          <p:cNvSpPr txBox="1">
            <a:spLocks/>
          </p:cNvSpPr>
          <p:nvPr/>
        </p:nvSpPr>
        <p:spPr bwMode="auto">
          <a:xfrm>
            <a:off x="539750" y="1049338"/>
            <a:ext cx="7572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4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0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64807" y="69592"/>
            <a:ext cx="7500938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календаря спортивно-массовых мероприятий среди обучающихся Республики Татарстан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2017-2018 учебном году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965981"/>
              </p:ext>
            </p:extLst>
          </p:nvPr>
        </p:nvGraphicFramePr>
        <p:xfrm>
          <a:off x="508793" y="1181077"/>
          <a:ext cx="8156953" cy="5014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2044"/>
                <a:gridCol w="4376109"/>
                <a:gridCol w="1679400"/>
                <a:gridCol w="1679400"/>
              </a:tblGrid>
              <a:tr h="9928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соревнований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место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968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соревнований по лыжным гонкам Спартакиада среди обучающихся общеобразовательных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организаций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февраль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_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/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5275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Финальный этап Чемпионата школьной баскетбольной лиги «КЭС-БАСКЕТ»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февраль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г.Казань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968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соревнований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 лыжным гонкам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Спартакиада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среди обучающихся организаций дополнительного образования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детей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февраль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Лениногорск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750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Зональные этапы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соревнований по волейболу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Спартакиады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среди обучающихся общеобразовательных организаций Республики Татарстан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март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Тетюши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750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март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Арск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80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4" name="Подзаголовок 8"/>
          <p:cNvSpPr txBox="1">
            <a:spLocks/>
          </p:cNvSpPr>
          <p:nvPr/>
        </p:nvSpPr>
        <p:spPr bwMode="auto">
          <a:xfrm>
            <a:off x="539750" y="1049338"/>
            <a:ext cx="7572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4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0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1413" y="115888"/>
            <a:ext cx="7500938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Проект календаря спортивно-массовых мероприятий среди обучающихся Республики Татарстан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2017-2018 учебном году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71081"/>
              </p:ext>
            </p:extLst>
          </p:nvPr>
        </p:nvGraphicFramePr>
        <p:xfrm>
          <a:off x="710869" y="1090984"/>
          <a:ext cx="7931481" cy="51463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8838"/>
                <a:gridCol w="4534541"/>
                <a:gridCol w="1328760"/>
                <a:gridCol w="1669342"/>
              </a:tblGrid>
              <a:tr h="7285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соревнований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Место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Зональные этапы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соревнований по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волейболу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Спартакиады среди обучающихся общеобразовательных организаций Республики Татарстан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март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Алексеевск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март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Мамадыш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март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Черемшан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5149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март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г.Казань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73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соревнований по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волейболу Спартакиады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среди обучающихся общеобразовательных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организаций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март - апрель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_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соревнований по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самбо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Спартакиады среди обучающихся общеобразовательных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организаций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март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_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4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4" name="Подзаголовок 8"/>
          <p:cNvSpPr txBox="1">
            <a:spLocks/>
          </p:cNvSpPr>
          <p:nvPr/>
        </p:nvSpPr>
        <p:spPr bwMode="auto">
          <a:xfrm>
            <a:off x="539750" y="1049338"/>
            <a:ext cx="7572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4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0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0937" y="241606"/>
            <a:ext cx="7500938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Проект календаря спортивно-массовых мероприятий среди обучающихся Республики Татарстан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2017-2018 учебном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году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918242"/>
              </p:ext>
            </p:extLst>
          </p:nvPr>
        </p:nvGraphicFramePr>
        <p:xfrm>
          <a:off x="738868" y="1296321"/>
          <a:ext cx="7913006" cy="4881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323"/>
                <a:gridCol w="5214192"/>
                <a:gridCol w="1035196"/>
                <a:gridCol w="1266295"/>
              </a:tblGrid>
              <a:tr h="8261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соревнований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место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001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Зимний фестиваль Всероссийского физкультурно-спортивного комплекса «Готов к труду и обороне» (ГТО)  среди обучающихся образовательных организаций 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март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Набережные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Челны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001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соревнований по плаванию Спартакиады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среди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обучающихся организаций дополнительного образования детей 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апрель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Азнакаево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001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соревнований по настольному теннису Спартакиады среди обучающихся организаций дополнительного образования детей. 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апрель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Сабинский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775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Турнир по борьбе «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Корэш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» на призы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Премьер-министра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– министра образования и науки Республики Татарстан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март 2018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_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775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Всероссийских спортивных соревнований школьников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«Президентские состязания»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27-29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апреля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г. Набережные Челны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116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4" name="Подзаголовок 8"/>
          <p:cNvSpPr txBox="1">
            <a:spLocks/>
          </p:cNvSpPr>
          <p:nvPr/>
        </p:nvSpPr>
        <p:spPr bwMode="auto">
          <a:xfrm>
            <a:off x="539750" y="1049338"/>
            <a:ext cx="7572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4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0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1413" y="115888"/>
            <a:ext cx="7500938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календаря спортивно-массовых мероприятий среди обучающихся Республики Татарстан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2017-2018 учебном году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933843"/>
              </p:ext>
            </p:extLst>
          </p:nvPr>
        </p:nvGraphicFramePr>
        <p:xfrm>
          <a:off x="574274" y="1268761"/>
          <a:ext cx="8462222" cy="504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935"/>
                <a:gridCol w="4160513"/>
                <a:gridCol w="1239059"/>
                <a:gridCol w="2701715"/>
              </a:tblGrid>
              <a:tr h="4987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соревнований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Место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161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Всероссийских спортивных игр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школьников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"Президентские спортивные игры"  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11-13 мая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Нижнекамск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2170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соревнований по легкой атлетике 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Спартакиады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среди обучающихся общеобразовательных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организаций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РТ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май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_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5178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Республиканский этап соревнований по легкой атлетике Спартакиады среди обучающихся  организаций дополнительного образования (системы образования)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детей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май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Рыбно-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Слободский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8907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Летний фестиваль Всероссийского физкультурно-спортивного комплекса «Готов к труду и обороне» (ГТО)  среди обучающихся образовательных организаций 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май 2018</a:t>
                      </a: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Нижнекамск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1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88" y="115888"/>
            <a:ext cx="8143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Показатели эффективности 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реализации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ВФСК ГТО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756469" y="962958"/>
            <a:ext cx="81915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AutoNum type="arabicPeriod"/>
              <a:tabLst>
                <a:tab pos="92075" algn="l"/>
              </a:tabLs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Доля обучающихся,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принявших участие в выполнении нормативов ВФСК ГТО в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течение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учебного года, от общего количества обучающихся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%.</a:t>
            </a:r>
          </a:p>
          <a:p>
            <a:pPr algn="just" defTabSz="449263">
              <a:buClr>
                <a:srgbClr val="000000"/>
              </a:buClr>
              <a:buSzPct val="100000"/>
              <a:tabLst>
                <a:tab pos="92075" algn="l"/>
              </a:tabLst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обучающихся, выполнивших нормативы ВФСК ГТО на знаки отличия, от количества обучающихся, принявших участие в тестировании в течение учебного года, %.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обучающихся, систематически посещающих занятия физкультурно-спортивной направленности в рамках дополнительного образования, от общего количества обучающихся (на основании статистической отчетности 5-ФК, 1-ДО, 1-Доп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обучающихся, систематически занимающихся физической культурой и спортом, от общего количества обучающихся (на основании статистической отчетности 1-ФК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8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88" y="115888"/>
            <a:ext cx="8143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Показатели эффективности 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реализации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ВФСК </a:t>
            </a:r>
            <a:r>
              <a:rPr lang="ru-RU" sz="24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ГТО 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684028" y="1018461"/>
            <a:ext cx="8191500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449263">
              <a:buClr>
                <a:srgbClr val="000000"/>
              </a:buClr>
              <a:buSzPct val="100000"/>
              <a:tabLst>
                <a:tab pos="92075" algn="l"/>
              </a:tabLs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педагогических работников, прошедших с 2014 года повышение квалификации по программам дополнительного образования, включающим вопросы в реализации ВФСК ГТО, организация физкультурно-массовой работы, от общего количества педагогических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работников</a:t>
            </a: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AutoNum type="arabicPeriod"/>
              <a:tabLst>
                <a:tab pos="92075" algn="l"/>
              </a:tabLst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образовательных организаций, имеющих на официальных сайтах разделы, посвященные ВФСК ГТО, от общего количества образовательных организаций, имеющих официальные сайты 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периодическое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обновление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сайтов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общеобразовательных организаций, имеющих школьные спортивные клубы, от общего количества общеобразовательных организаций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endParaRPr lang="ru-RU" b="1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0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138" y="5180291"/>
            <a:ext cx="1125537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2" y="5186204"/>
            <a:ext cx="1127125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507" y="5196602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96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88" y="166462"/>
            <a:ext cx="8143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 мероприятий, направленных на популяризацию  ВФСК ГТО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Заголовок 10"/>
          <p:cNvSpPr txBox="1">
            <a:spLocks/>
          </p:cNvSpPr>
          <p:nvPr/>
        </p:nvSpPr>
        <p:spPr>
          <a:xfrm>
            <a:off x="938213" y="1223962"/>
            <a:ext cx="7772400" cy="4941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b="1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756469" y="962958"/>
            <a:ext cx="81915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 algn="just" defTabSz="449263">
              <a:buClr>
                <a:srgbClr val="000000"/>
              </a:buClr>
              <a:buSzPct val="100000"/>
              <a:buFont typeface="Wingdings" panose="05000000000000000000" pitchFamily="2" charset="2"/>
              <a:buChar char="q"/>
              <a:tabLst>
                <a:tab pos="92075" algn="l"/>
              </a:tabLst>
            </a:pPr>
            <a:r>
              <a:rPr lang="ru-RU" sz="2000" b="1" dirty="0" smtClean="0">
                <a:solidFill>
                  <a:srgbClr val="002060"/>
                </a:solidFill>
              </a:rPr>
              <a:t>Январь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/>
              <a:t>– </a:t>
            </a:r>
            <a:r>
              <a:rPr lang="ru-RU" sz="2000" dirty="0" smtClean="0"/>
              <a:t> День плавания </a:t>
            </a: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AutoNum type="arabicPeriod"/>
              <a:tabLst>
                <a:tab pos="92075" algn="l"/>
              </a:tabLst>
            </a:pPr>
            <a:endParaRPr lang="ru-RU" sz="1000" b="1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 defTabSz="449263">
              <a:buClr>
                <a:srgbClr val="000000"/>
              </a:buClr>
              <a:buSzPct val="100000"/>
              <a:buFont typeface="Wingdings" panose="05000000000000000000" pitchFamily="2" charset="2"/>
              <a:buChar char="q"/>
              <a:tabLst>
                <a:tab pos="92075" algn="l"/>
              </a:tabLst>
            </a:pPr>
            <a:r>
              <a:rPr lang="ru-RU" sz="2000" b="1" dirty="0" smtClean="0">
                <a:solidFill>
                  <a:srgbClr val="002060"/>
                </a:solidFill>
              </a:rPr>
              <a:t>Февраль</a:t>
            </a:r>
            <a:r>
              <a:rPr lang="ru-RU" sz="2000" dirty="0" smtClean="0"/>
              <a:t> </a:t>
            </a:r>
            <a:r>
              <a:rPr lang="ru-RU" sz="2000" dirty="0"/>
              <a:t>– муниципальные этапы Зимнего фестиваля ВФСК </a:t>
            </a:r>
            <a:r>
              <a:rPr lang="ru-RU" sz="2000" dirty="0" smtClean="0"/>
              <a:t>ГТО, «Лыжня России»</a:t>
            </a: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endParaRPr lang="ru-RU" sz="1000" b="1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Март</a:t>
            </a:r>
            <a:r>
              <a:rPr lang="ru-RU" sz="2000" dirty="0" smtClean="0"/>
              <a:t> </a:t>
            </a:r>
            <a:r>
              <a:rPr lang="ru-RU" sz="2000" dirty="0"/>
              <a:t>– </a:t>
            </a:r>
            <a:r>
              <a:rPr lang="ru-RU" sz="2000" dirty="0" smtClean="0"/>
              <a:t>республиканский этап  </a:t>
            </a:r>
            <a:r>
              <a:rPr lang="ru-RU" sz="2000" dirty="0"/>
              <a:t>Зимнего фестиваля ВФСК ГТО;</a:t>
            </a:r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endParaRPr lang="ru-RU" sz="1000" b="1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Апрель</a:t>
            </a:r>
            <a:r>
              <a:rPr lang="ru-RU" sz="2000" dirty="0" smtClean="0"/>
              <a:t> </a:t>
            </a:r>
            <a:r>
              <a:rPr lang="ru-RU" sz="2000" dirty="0"/>
              <a:t>– муниципальные этапы Летнего фестиваля ВФСК </a:t>
            </a:r>
            <a:r>
              <a:rPr lang="ru-RU" sz="2000" dirty="0" smtClean="0"/>
              <a:t>ГТО  День </a:t>
            </a:r>
            <a:r>
              <a:rPr lang="ru-RU" sz="2000" dirty="0"/>
              <a:t>легкой атлетики и общей физической </a:t>
            </a:r>
            <a:r>
              <a:rPr lang="ru-RU" sz="2000" dirty="0" smtClean="0"/>
              <a:t>подготовки </a:t>
            </a:r>
            <a:endParaRPr lang="ru-RU" sz="2000" dirty="0"/>
          </a:p>
          <a:p>
            <a:pPr algn="just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2075" algn="l"/>
              </a:tabLst>
            </a:pPr>
            <a:endParaRPr lang="ru-RU" sz="1000" b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Май</a:t>
            </a:r>
            <a:r>
              <a:rPr lang="ru-RU" sz="2000" dirty="0" smtClean="0"/>
              <a:t> </a:t>
            </a:r>
            <a:r>
              <a:rPr lang="ru-RU" sz="2000" dirty="0"/>
              <a:t>– республиканский </a:t>
            </a:r>
            <a:r>
              <a:rPr lang="ru-RU" sz="2000" dirty="0" smtClean="0"/>
              <a:t>этап  </a:t>
            </a:r>
            <a:r>
              <a:rPr lang="ru-RU" sz="2000" dirty="0"/>
              <a:t>Летнего фестиваля ВФСК </a:t>
            </a:r>
            <a:r>
              <a:rPr lang="ru-RU" sz="2000" dirty="0" smtClean="0"/>
              <a:t>ГТО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</a:rPr>
              <a:t>Июнь – </a:t>
            </a:r>
            <a:r>
              <a:rPr lang="ru-RU" sz="2000" dirty="0" smtClean="0"/>
              <a:t>День ГТО  в пришкольных лагерях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760" y="4208613"/>
            <a:ext cx="3048000" cy="20307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680" y="4221667"/>
            <a:ext cx="3063013" cy="204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59106" y="97597"/>
            <a:ext cx="8143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Рекомендации к недельному режиму  </a:t>
            </a:r>
            <a:b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двигательной активности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Заголовок 10"/>
          <p:cNvSpPr txBox="1">
            <a:spLocks/>
          </p:cNvSpPr>
          <p:nvPr/>
        </p:nvSpPr>
        <p:spPr>
          <a:xfrm>
            <a:off x="938213" y="1223962"/>
            <a:ext cx="7772400" cy="4941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b="1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593911" y="1144375"/>
          <a:ext cx="8461003" cy="51922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9165"/>
                <a:gridCol w="964036"/>
                <a:gridCol w="1070563"/>
                <a:gridCol w="1071320"/>
                <a:gridCol w="1071320"/>
                <a:gridCol w="1070563"/>
                <a:gridCol w="964036"/>
              </a:tblGrid>
              <a:tr h="28449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Виды двигательной активности</a:t>
                      </a:r>
                    </a:p>
                  </a:txBody>
                  <a:tcPr marL="68580" marR="68580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Временной объем в неделю, не менее (мин)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4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 ступень (6-8 л.)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II ступень (9-10л.)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III ступень (11-12 л.)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IV ступень (13-15 л.)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 ступень (16-17 л.)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 ступень (18 л.)</a:t>
                      </a:r>
                    </a:p>
                  </a:txBody>
                  <a:tcPr marL="68580" marR="68580" marT="0" marB="0" anchor="ctr"/>
                </a:tc>
              </a:tr>
              <a:tr h="497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Утренняя гимнастика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140</a:t>
                      </a:r>
                    </a:p>
                  </a:txBody>
                  <a:tcPr marL="68580" marR="68580" marT="0" marB="0" anchor="b"/>
                </a:tc>
              </a:tr>
              <a:tr h="5689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Обязательные учебные занятия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</a:p>
                  </a:txBody>
                  <a:tcPr marL="68580" marR="68580" marT="0" marB="0" anchor="b"/>
                </a:tc>
              </a:tr>
              <a:tr h="995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Двигательная активность в процессе учебного дня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75</a:t>
                      </a:r>
                    </a:p>
                  </a:txBody>
                  <a:tcPr marL="68580" marR="68580" marT="0" marB="0" anchor="b"/>
                </a:tc>
              </a:tr>
              <a:tr h="853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Организованные занятия в спорт. секциях и кружках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120</a:t>
                      </a:r>
                    </a:p>
                  </a:txBody>
                  <a:tcPr marL="68580" marR="68580" marT="0" marB="0" anchor="b"/>
                </a:tc>
              </a:tr>
              <a:tr h="853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Самостоятельные занятия физ. культурой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120</a:t>
                      </a:r>
                    </a:p>
                  </a:txBody>
                  <a:tcPr marL="68580" marR="68580" marT="0" marB="0" anchor="b"/>
                </a:tc>
              </a:tr>
              <a:tr h="284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ИТОГО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≥ 8 час.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≥8 час.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≥ 9 час.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≥ 9 час.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≥ 9 час.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≥ 9 час.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42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69995" y="862853"/>
            <a:ext cx="7772400" cy="516086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769995" y="989440"/>
            <a:ext cx="8286749" cy="529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Динамические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паузы: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</a:t>
            </a:r>
            <a:r>
              <a:rPr 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ольшие перемены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(виды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деятельности учащихся на спортивных площадках, в спортивных, тренажерных, теннисных залах, танцевальных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классах)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утренняя гимнастика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(необходимо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привлекать учителей физической культуры, классных руководителей, членов ученического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самоуправления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indent="0" algn="just">
              <a:spcBef>
                <a:spcPct val="20000"/>
              </a:spcBef>
            </a:pPr>
            <a:endParaRPr lang="ru-RU" sz="1000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ct val="20000"/>
              </a:spcBef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 формирования системы физического воспитания обеспечивает: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укрепление здоровья, гармоничное физическое и нравственное развитие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обучающихся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уровня физической подготовленности и двигательной активности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обучающихся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у обучающихся уровня знаний в области физической культуры 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спорта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формирование у обучающихся осознанной потребности в систематических занятиях физической культурой и спортом, физическом самосовершенствовании и ведении здорового образа жизни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59106" y="97597"/>
            <a:ext cx="8143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Рекомендации к недельному режиму  </a:t>
            </a:r>
            <a:b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двигательной активности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Заголовок 10"/>
          <p:cNvSpPr txBox="1">
            <a:spLocks/>
          </p:cNvSpPr>
          <p:nvPr/>
        </p:nvSpPr>
        <p:spPr>
          <a:xfrm>
            <a:off x="938213" y="1223962"/>
            <a:ext cx="7772400" cy="4941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b="1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0" name="Заголовок 10"/>
          <p:cNvSpPr txBox="1">
            <a:spLocks/>
          </p:cNvSpPr>
          <p:nvPr/>
        </p:nvSpPr>
        <p:spPr>
          <a:xfrm>
            <a:off x="938213" y="1223962"/>
            <a:ext cx="7772400" cy="4509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b="1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754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69995" y="862853"/>
            <a:ext cx="7772400" cy="516086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704988" y="1165679"/>
            <a:ext cx="8286749" cy="529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dirty="0" smtClean="0"/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благодарственное </a:t>
            </a: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руководителя образовательной организации «За успехи в выполнении нормативов Всероссийского физкультурно-спортивного комплекса «Готов к труду и обороне» (ГТО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)»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благодарственное письмо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руководителя образовательной организации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адрес родителей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«За успехи в выполнении нормативов Всероссийского физкультурно-спортивного комплекса «Готов к труду и обороне» (ГТО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)»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награждение ценным 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подарком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единовременная денежная 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премия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59106" y="97597"/>
            <a:ext cx="8143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Предлагаемые мотивационные меры поощрения обучающихся и студентов</a:t>
            </a:r>
          </a:p>
        </p:txBody>
      </p:sp>
      <p:sp>
        <p:nvSpPr>
          <p:cNvPr id="9" name="Заголовок 10"/>
          <p:cNvSpPr txBox="1">
            <a:spLocks/>
          </p:cNvSpPr>
          <p:nvPr/>
        </p:nvSpPr>
        <p:spPr>
          <a:xfrm>
            <a:off x="938213" y="1223962"/>
            <a:ext cx="7772400" cy="4941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b="1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0" name="Заголовок 10"/>
          <p:cNvSpPr txBox="1">
            <a:spLocks/>
          </p:cNvSpPr>
          <p:nvPr/>
        </p:nvSpPr>
        <p:spPr>
          <a:xfrm>
            <a:off x="938213" y="1223962"/>
            <a:ext cx="7772400" cy="4509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b="1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612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69995" y="862853"/>
            <a:ext cx="7772400" cy="516086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769995" y="989440"/>
            <a:ext cx="8286749" cy="529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занесение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фамилий обучающихся на Доску Почета, в Книгу Почета образовательной организации, муниципального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района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Аллеи Спортивных достижений образовательной организации, муниципального района с занесением фамилий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обучающихся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посещение на бесплатной основе республиканских, всероссийских, международных спортивных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соревнований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предоставление абонементов на бесплатные занятия в спортивно-оздоровительных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комплексах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предоставление бюджетных путевок в загородные оздоровительные лагеря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59106" y="97597"/>
            <a:ext cx="8143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Предлагаемые мотивационные меры поощрения обучающихся и студентов</a:t>
            </a:r>
          </a:p>
        </p:txBody>
      </p:sp>
      <p:sp>
        <p:nvSpPr>
          <p:cNvPr id="9" name="Заголовок 10"/>
          <p:cNvSpPr txBox="1">
            <a:spLocks/>
          </p:cNvSpPr>
          <p:nvPr/>
        </p:nvSpPr>
        <p:spPr>
          <a:xfrm>
            <a:off x="938213" y="1223962"/>
            <a:ext cx="7772400" cy="4941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b="1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0" name="Заголовок 10"/>
          <p:cNvSpPr txBox="1">
            <a:spLocks/>
          </p:cNvSpPr>
          <p:nvPr/>
        </p:nvSpPr>
        <p:spPr>
          <a:xfrm>
            <a:off x="938213" y="1223962"/>
            <a:ext cx="7772400" cy="4509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b="1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094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249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701675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49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713"/>
            <a:ext cx="658812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785813" y="1071563"/>
            <a:ext cx="7772400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24934" name="Подзаголовок 8"/>
          <p:cNvSpPr txBox="1">
            <a:spLocks/>
          </p:cNvSpPr>
          <p:nvPr/>
        </p:nvSpPr>
        <p:spPr bwMode="auto">
          <a:xfrm>
            <a:off x="539750" y="1049338"/>
            <a:ext cx="7572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4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2000">
              <a:solidFill>
                <a:srgbClr val="17375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4935" name="Подзаголовок 8"/>
          <p:cNvSpPr txBox="1">
            <a:spLocks/>
          </p:cNvSpPr>
          <p:nvPr/>
        </p:nvSpPr>
        <p:spPr bwMode="auto">
          <a:xfrm>
            <a:off x="928688" y="1714500"/>
            <a:ext cx="64008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spcBef>
                <a:spcPct val="20000"/>
              </a:spcBef>
            </a:pPr>
            <a:endParaRPr lang="ru-RU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0937" y="281066"/>
            <a:ext cx="7500938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календаря спортивно-массовых мероприятий среди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обучающихся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Татарстан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2017-2018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учебном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году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297318"/>
              </p:ext>
            </p:extLst>
          </p:nvPr>
        </p:nvGraphicFramePr>
        <p:xfrm>
          <a:off x="539751" y="1412776"/>
          <a:ext cx="8280722" cy="4712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183"/>
                <a:gridCol w="4473173"/>
                <a:gridCol w="1556903"/>
                <a:gridCol w="1840463"/>
              </a:tblGrid>
              <a:tr h="11177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соревнований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Место </a:t>
                      </a:r>
                      <a:r>
                        <a:rPr lang="ru-RU" sz="1400" b="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проведения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731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Зональные этапы </a:t>
                      </a:r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Чемпионата Школьной баскетбольной лиги «КЭС-БАСКЕТ</a:t>
                      </a:r>
                      <a:r>
                        <a:rPr lang="ru-RU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» среди обучающихся общеобразовательных организаций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2-3 декабря 2017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err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Зеленодольский</a:t>
                      </a:r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район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4508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2-3 декабря 2017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Набережные Челны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4508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13-14 декабря 2017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err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г.Казань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731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16-17 декабря 2017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Ютазинский муниципальный 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731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16-17 декабря 2017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Сабинский </a:t>
                      </a:r>
                      <a:r>
                        <a:rPr lang="ru-RU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731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23-24 декабря 2017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err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Алькеевский</a:t>
                      </a:r>
                      <a:r>
                        <a:rPr lang="ru-RU" sz="1400" u="none" strike="noStrike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090" marR="6090" marT="6090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67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9610</TotalTime>
  <Words>1340</Words>
  <Application>Microsoft Office PowerPoint</Application>
  <PresentationFormat>Экран (4:3)</PresentationFormat>
  <Paragraphs>341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1_Тема Office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МОиН РТ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Лейсан</cp:lastModifiedBy>
  <cp:revision>713</cp:revision>
  <cp:lastPrinted>2017-04-03T10:43:15Z</cp:lastPrinted>
  <dcterms:created xsi:type="dcterms:W3CDTF">2009-12-08T06:57:32Z</dcterms:created>
  <dcterms:modified xsi:type="dcterms:W3CDTF">2017-11-28T13:13:40Z</dcterms:modified>
</cp:coreProperties>
</file>